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95" r:id="rId3"/>
    <p:sldId id="257" r:id="rId4"/>
    <p:sldId id="304" r:id="rId5"/>
    <p:sldId id="305" r:id="rId6"/>
    <p:sldId id="325" r:id="rId7"/>
    <p:sldId id="313" r:id="rId8"/>
    <p:sldId id="315" r:id="rId9"/>
    <p:sldId id="326" r:id="rId10"/>
    <p:sldId id="318" r:id="rId11"/>
    <p:sldId id="320" r:id="rId12"/>
    <p:sldId id="321" r:id="rId13"/>
    <p:sldId id="322" r:id="rId14"/>
    <p:sldId id="327" r:id="rId15"/>
    <p:sldId id="328" r:id="rId16"/>
    <p:sldId id="323" r:id="rId17"/>
    <p:sldId id="324" r:id="rId18"/>
    <p:sldId id="329" r:id="rId19"/>
    <p:sldId id="330" r:id="rId20"/>
    <p:sldId id="331" r:id="rId21"/>
    <p:sldId id="332" r:id="rId22"/>
    <p:sldId id="33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E0F129-7CFB-4D29-808F-16F59494981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1%82%D0%B8%D0%B3%D0%B5%D0%BD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0%D0%BD%D1%82%D0%B8%D1%82%D0%B5%D0%BB%D0%B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73422"/>
            <a:ext cx="8820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/>
              <a:t>ЧУМА ПЛОТОЯДНЫХ</a:t>
            </a:r>
            <a:endParaRPr lang="ru-RU" sz="4800" b="1" dirty="0"/>
          </a:p>
        </p:txBody>
      </p:sp>
      <p:sp>
        <p:nvSpPr>
          <p:cNvPr id="4" name="AutoShape 10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9" descr="https://studfile.net/html/2706/283/html_HKdhvmoln_.bqMa/img-RqSsr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User\Desktop\do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2291"/>
            <a:ext cx="4341093" cy="289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huma-plotoyadnyh-u-sob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5379"/>
            <a:ext cx="4788024" cy="269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/>
              <a:t>3.Методы диагностики чумы собак.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08" y="980728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	</a:t>
            </a:r>
            <a:r>
              <a:rPr lang="ru-RU" sz="2200" dirty="0" smtClean="0"/>
              <a:t>При </a:t>
            </a:r>
            <a:r>
              <a:rPr lang="ru-RU" sz="2200" dirty="0"/>
              <a:t>остром катаральном и нервном синдроме чумы диагноз часто удается поставить на основании анамнеза и клинико-эпизоотологических данных. </a:t>
            </a:r>
            <a:endParaRPr lang="ru-RU" sz="2200" dirty="0" smtClean="0"/>
          </a:p>
          <a:p>
            <a:pPr algn="just"/>
            <a:r>
              <a:rPr lang="ru-RU" sz="2200" dirty="0" smtClean="0"/>
              <a:t>	При </a:t>
            </a:r>
            <a:r>
              <a:rPr lang="ru-RU" sz="2200" dirty="0"/>
              <a:t>наличии смешанных форм болезни необходимо использовать лабораторные исследования.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При </a:t>
            </a:r>
            <a:r>
              <a:rPr lang="ru-RU" sz="2200" b="1" dirty="0"/>
              <a:t>невралгических формах чумы </a:t>
            </a:r>
            <a:r>
              <a:rPr lang="ru-RU" sz="2200" dirty="0" smtClean="0"/>
              <a:t>для </a:t>
            </a:r>
            <a:r>
              <a:rPr lang="ru-RU" sz="2200" dirty="0"/>
              <a:t>постановки диагноза необходимо проводить </a:t>
            </a:r>
            <a:r>
              <a:rPr lang="ru-RU" sz="2200" dirty="0" err="1"/>
              <a:t>энцефалографическое</a:t>
            </a:r>
            <a:r>
              <a:rPr lang="ru-RU" sz="2200" dirty="0"/>
              <a:t> исследование.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При </a:t>
            </a:r>
            <a:r>
              <a:rPr lang="ru-RU" sz="2200" dirty="0"/>
              <a:t>гематологическом исследовании: при остром течении болезни у собак выявляется </a:t>
            </a:r>
            <a:r>
              <a:rPr lang="ru-RU" sz="2200" dirty="0" err="1"/>
              <a:t>лимфопения</a:t>
            </a:r>
            <a:r>
              <a:rPr lang="ru-RU" sz="2200" dirty="0"/>
              <a:t>, тромбоцитопения, </a:t>
            </a:r>
            <a:r>
              <a:rPr lang="ru-RU" sz="2200" dirty="0" err="1"/>
              <a:t>моноцитоз</a:t>
            </a:r>
            <a:r>
              <a:rPr lang="ru-RU" sz="2200" dirty="0"/>
              <a:t>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При </a:t>
            </a:r>
            <a:r>
              <a:rPr lang="ru-RU" sz="2200" dirty="0"/>
              <a:t>исследовании мазков крови в отдельных лейкоцитах также обнаруживаются тельца-включения.</a:t>
            </a:r>
            <a:endParaRPr lang="ru-RU" sz="2200" b="1" dirty="0"/>
          </a:p>
          <a:p>
            <a:pPr lvl="0"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98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</a:t>
            </a:r>
            <a:r>
              <a:rPr lang="ru-RU" dirty="0"/>
              <a:t>изоляции вируса чумы плотоядных (ВЧП) используют </a:t>
            </a:r>
            <a:r>
              <a:rPr lang="ru-RU" b="1" dirty="0" err="1"/>
              <a:t>биопробу</a:t>
            </a:r>
            <a:r>
              <a:rPr lang="ru-RU" b="1" dirty="0"/>
              <a:t> </a:t>
            </a:r>
            <a:r>
              <a:rPr lang="ru-RU" dirty="0"/>
              <a:t>на щенках, куриных эмбрионах и культуре клеток.</a:t>
            </a:r>
          </a:p>
          <a:p>
            <a:pPr algn="just"/>
            <a:r>
              <a:rPr lang="ru-RU" sz="2000" b="1" dirty="0" smtClean="0"/>
              <a:t>	</a:t>
            </a:r>
            <a:r>
              <a:rPr lang="ru-RU" sz="2000" b="1" dirty="0" err="1" smtClean="0"/>
              <a:t>Биопроба</a:t>
            </a:r>
            <a:r>
              <a:rPr lang="ru-RU" sz="2000" dirty="0"/>
              <a:t>. Кровью, взятой в начальный период болезни во время повышения температуры, или 10% суспензией из </a:t>
            </a:r>
            <a:r>
              <a:rPr lang="ru-RU" sz="2000" dirty="0" err="1"/>
              <a:t>патматериала</a:t>
            </a:r>
            <a:r>
              <a:rPr lang="ru-RU" sz="2000" dirty="0"/>
              <a:t>, приготовленной на питательной среде для культур клеток с добавлением антибиотиков, подкожно или </a:t>
            </a:r>
            <a:r>
              <a:rPr lang="ru-RU" sz="2000" dirty="0" err="1"/>
              <a:t>интрацеребрально</a:t>
            </a:r>
            <a:r>
              <a:rPr lang="ru-RU" sz="2000" dirty="0"/>
              <a:t> заражают 5-7 щенков собак в возрасте 1-1,5 мес. Наблюдение ведут до 2 месяцев. При наличии вируса в исследуемом материале у них развиваются симптомы чумы. </a:t>
            </a:r>
            <a:endParaRPr lang="ru-RU" sz="2000" b="1" dirty="0"/>
          </a:p>
          <a:p>
            <a:r>
              <a:rPr lang="ru-RU" sz="2000" dirty="0" smtClean="0"/>
              <a:t>	С </a:t>
            </a:r>
            <a:r>
              <a:rPr lang="ru-RU" sz="2000" dirty="0"/>
              <a:t>диагностической целью </a:t>
            </a:r>
            <a:r>
              <a:rPr lang="ru-RU" sz="2000" dirty="0" err="1"/>
              <a:t>биопробой</a:t>
            </a:r>
            <a:r>
              <a:rPr lang="ru-RU" sz="2000" dirty="0"/>
              <a:t> пользуются редко из – за сложности проведения.</a:t>
            </a:r>
            <a:endParaRPr lang="ru-RU" sz="2000" b="1" dirty="0"/>
          </a:p>
          <a:p>
            <a:pPr algn="just"/>
            <a:r>
              <a:rPr lang="ru-RU" sz="2000" b="1" dirty="0" smtClean="0"/>
              <a:t>	Иммунологические </a:t>
            </a:r>
            <a:r>
              <a:rPr lang="ru-RU" sz="2000" b="1" dirty="0"/>
              <a:t>методы</a:t>
            </a:r>
            <a:r>
              <a:rPr lang="ru-RU" sz="2000" dirty="0"/>
              <a:t>. Результаты иммунологических исследований являются надежным диагностическим критерием.</a:t>
            </a:r>
            <a:endParaRPr lang="ru-RU" sz="2000" b="1" dirty="0"/>
          </a:p>
          <a:p>
            <a:pPr algn="just"/>
            <a:r>
              <a:rPr lang="ru-RU" sz="2000" dirty="0"/>
              <a:t> 	С помощью РИФ (</a:t>
            </a:r>
            <a:r>
              <a:rPr lang="ru-RU" sz="2000" b="1" dirty="0"/>
              <a:t>реакция </a:t>
            </a:r>
            <a:r>
              <a:rPr lang="ru-RU" sz="2000" b="1" dirty="0" err="1"/>
              <a:t>иммунофлюоресценции</a:t>
            </a:r>
            <a:r>
              <a:rPr lang="ru-RU" sz="2000" b="1" dirty="0"/>
              <a:t> </a:t>
            </a:r>
            <a:r>
              <a:rPr lang="ru-RU" sz="2000" dirty="0"/>
              <a:t>) и РНИФ (</a:t>
            </a:r>
            <a:r>
              <a:rPr lang="ru-RU" sz="2000" b="1" dirty="0"/>
              <a:t>реакция непрямой </a:t>
            </a:r>
            <a:r>
              <a:rPr lang="ru-RU" sz="2000" b="1" dirty="0" err="1"/>
              <a:t>иммунофлюоресценции</a:t>
            </a:r>
            <a:r>
              <a:rPr lang="ru-RU" sz="2000" b="1" dirty="0"/>
              <a:t> </a:t>
            </a:r>
            <a:r>
              <a:rPr lang="ru-RU" sz="2000" dirty="0"/>
              <a:t>) вирус чумы плотоядных (ВЧП) обнаруживают в крови, чаще в лейкоцитах, через 2-5 дней после заражения; в мазках-отпечатках со слизистых оболочек глаз, век, носовой полости и других отделов респираторного тракта, влагалища. </a:t>
            </a:r>
          </a:p>
        </p:txBody>
      </p:sp>
    </p:spTree>
    <p:extLst>
      <p:ext uri="{BB962C8B-B14F-4D97-AF65-F5344CB8AC3E}">
        <p14:creationId xmlns:p14="http://schemas.microsoft.com/office/powerpoint/2010/main" val="21441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Иммуноферментный анализ (сокращённо ИФА,</a:t>
            </a:r>
            <a:r>
              <a:rPr lang="ru-RU" sz="2000" i="1" dirty="0"/>
              <a:t> </a:t>
            </a:r>
            <a:r>
              <a:rPr lang="ru-RU" sz="2000" i="1" u="sng" dirty="0">
                <a:hlinkClick r:id="rId2" tooltip="Английский язык"/>
              </a:rPr>
              <a:t>англ.</a:t>
            </a:r>
            <a:r>
              <a:rPr lang="ru-RU" sz="2000" i="1" dirty="0"/>
              <a:t> </a:t>
            </a:r>
            <a:r>
              <a:rPr lang="ru-RU" sz="2000" i="1" dirty="0" err="1"/>
              <a:t>enzyme-linked</a:t>
            </a:r>
            <a:r>
              <a:rPr lang="ru-RU" sz="2000" i="1" dirty="0"/>
              <a:t> </a:t>
            </a:r>
            <a:r>
              <a:rPr lang="ru-RU" sz="2000" i="1" dirty="0" err="1"/>
              <a:t>immunosorbent</a:t>
            </a:r>
            <a:r>
              <a:rPr lang="ru-RU" sz="2000" i="1" dirty="0"/>
              <a:t> </a:t>
            </a:r>
            <a:r>
              <a:rPr lang="ru-RU" sz="2000" i="1" dirty="0" err="1"/>
              <a:t>assay</a:t>
            </a:r>
            <a:r>
              <a:rPr lang="ru-RU" sz="2000" i="1" dirty="0"/>
              <a:t>, ELISA</a:t>
            </a:r>
            <a:r>
              <a:rPr lang="ru-RU" sz="2000" dirty="0"/>
              <a:t>) — лабораторный иммунологический метод качественного или количественного определения различных низкомолекулярных соединений, макромолекул, вирусов и пр., в основе которого лежит специфическая реакция </a:t>
            </a:r>
            <a:r>
              <a:rPr lang="ru-RU" sz="2000" u="sng" dirty="0">
                <a:hlinkClick r:id="rId3" tooltip="Антиген"/>
              </a:rPr>
              <a:t>антиген</a:t>
            </a:r>
            <a:r>
              <a:rPr lang="ru-RU" sz="2000" dirty="0"/>
              <a:t>-</a:t>
            </a:r>
            <a:r>
              <a:rPr lang="ru-RU" sz="2000" u="sng" dirty="0">
                <a:hlinkClick r:id="rId4" tooltip="Антитело"/>
              </a:rPr>
              <a:t>антитело</a:t>
            </a:r>
            <a:r>
              <a:rPr lang="ru-RU" sz="2000" dirty="0"/>
              <a:t>. Выявление образовавшегося комплекса проводят с использованием фермента в качестве метки для регистрации сигнала.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b="1" dirty="0" smtClean="0"/>
              <a:t>ИФА</a:t>
            </a:r>
            <a:r>
              <a:rPr lang="ru-RU" sz="2000" dirty="0" smtClean="0"/>
              <a:t> </a:t>
            </a:r>
            <a:r>
              <a:rPr lang="ru-RU" sz="2000" dirty="0"/>
              <a:t>можно использовать для обнаружения антигенов ВЧП в тех же пробах </a:t>
            </a:r>
            <a:r>
              <a:rPr lang="ru-RU" sz="2000" dirty="0" err="1"/>
              <a:t>патматериала</a:t>
            </a:r>
            <a:r>
              <a:rPr lang="ru-RU" sz="2000" dirty="0"/>
              <a:t>, который тестируют РИФ и РНИФ. ИФА по чувствительности превосходит патогистологический метод выявления телец-включений.</a:t>
            </a:r>
          </a:p>
          <a:p>
            <a:pPr algn="just"/>
            <a:r>
              <a:rPr lang="ru-RU" sz="2000" dirty="0" smtClean="0"/>
              <a:t>	РН </a:t>
            </a:r>
            <a:r>
              <a:rPr lang="ru-RU" sz="2000" dirty="0"/>
              <a:t>применяют для идентификации ВЧП в культуре клеток.</a:t>
            </a:r>
            <a:endParaRPr lang="ru-RU" sz="2000" b="1" dirty="0"/>
          </a:p>
          <a:p>
            <a:pPr algn="just"/>
            <a:endParaRPr lang="ru-RU" sz="2000" dirty="0"/>
          </a:p>
          <a:p>
            <a:pPr lvl="0"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8" name="Рисунок 7" descr="https://cf.ppt-online.org/files1/slide/q/QxOalj1BpW4LJrU3wDK5tN2HgocMfCP7bqGVyXdRI/slide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3263"/>
            <a:ext cx="6048672" cy="286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4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РСК применяют для обнаружения специфических антител в сыворотке крови животных. </a:t>
            </a:r>
            <a:endParaRPr lang="ru-RU" sz="2000" b="1" dirty="0"/>
          </a:p>
        </p:txBody>
      </p:sp>
      <p:pic>
        <p:nvPicPr>
          <p:cNvPr id="5" name="Рисунок 4" descr="https://sovdok.ru/wp-content/uploads/a-22-768x5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17781"/>
            <a:ext cx="4464496" cy="219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36308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РГА. Вирус чумы плотоядных способен </a:t>
            </a:r>
            <a:r>
              <a:rPr lang="ru-RU" sz="2000" dirty="0" err="1"/>
              <a:t>агглютинировать</a:t>
            </a:r>
            <a:r>
              <a:rPr lang="ru-RU" sz="2000" dirty="0"/>
              <a:t> эритроциты. Для постановки РГА используют выделения из глаз, носа больного животного. РГА ставят пластинчатым и пробирочным методами по общепринятой методике.</a:t>
            </a:r>
            <a:endParaRPr lang="ru-RU" sz="2000" b="1" dirty="0"/>
          </a:p>
        </p:txBody>
      </p:sp>
      <p:pic>
        <p:nvPicPr>
          <p:cNvPr id="10" name="Рисунок 9" descr="https://thepresentation.ru/img/thumbs/eec1104173e005015240ad431fe93908-800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86528"/>
            <a:ext cx="4320479" cy="191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7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РТГА. Для постановки РТГА используют те же компоненты, что и для РГА, а также диагностическую сыворотку к ВЧП с титром антител 1:128 и более.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63089"/>
            <a:ext cx="86409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Диагноз </a:t>
            </a:r>
            <a:r>
              <a:rPr lang="ru-RU" dirty="0"/>
              <a:t>на чуму собак ставится с учетом эпизоотологических данных, клинических признаков болезни, патологоанатомических изменений, а также результатов лабораторных исследований</a:t>
            </a:r>
            <a:r>
              <a:rPr lang="ru-RU" dirty="0" smtClean="0"/>
              <a:t>.</a:t>
            </a:r>
          </a:p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постановки диагноза по клиническим признакам учитывают </a:t>
            </a:r>
            <a:r>
              <a:rPr lang="ru-RU" b="1" dirty="0"/>
              <a:t>следующие симптомы: </a:t>
            </a:r>
            <a:r>
              <a:rPr lang="ru-RU" dirty="0"/>
              <a:t>поражение респираторных органов, диарею, катар слизистых оболочек глаз и носа, гиперкератоз подушечек лап, поражение ЦНС, продолжительность болезни (не менее 3 недель).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На </a:t>
            </a:r>
            <a:r>
              <a:rPr lang="ru-RU" dirty="0"/>
              <a:t>ранней стадии болезни имеют диагностическое значение: кашель, фотофобия, повышение температуры тела (до 40 </a:t>
            </a:r>
            <a:r>
              <a:rPr lang="ru-RU" baseline="30000" dirty="0"/>
              <a:t>0</a:t>
            </a:r>
            <a:r>
              <a:rPr lang="ru-RU" dirty="0"/>
              <a:t>С и более) снижение или потеря аппетита, симптомы поражения нервной системы.</a:t>
            </a:r>
            <a:endParaRPr lang="ru-RU" b="1" dirty="0"/>
          </a:p>
          <a:p>
            <a:pPr algn="just"/>
            <a:endParaRPr lang="ru-RU" sz="2000" b="1" dirty="0"/>
          </a:p>
        </p:txBody>
      </p:sp>
      <p:pic>
        <p:nvPicPr>
          <p:cNvPr id="8" name="Рисунок 7" descr="https://present5.com/presentation/3/137944950_337470659.pdf-img/137944950_337470659.pdf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8990"/>
            <a:ext cx="3275616" cy="195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2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При </a:t>
            </a:r>
            <a:r>
              <a:rPr lang="ru-RU" sz="2000" b="1" dirty="0"/>
              <a:t>патологоанатомическом исследовании</a:t>
            </a:r>
            <a:r>
              <a:rPr lang="ru-RU" sz="2000" dirty="0"/>
              <a:t> обнаруживают: точечные и полосчатые кровоизлияния на слизистых оболочках двенадцатиперстной, прямой кишок и мочевого пузыря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лабораторной практике для диагностики используют: </a:t>
            </a:r>
            <a:r>
              <a:rPr lang="ru-RU" sz="2000" dirty="0" err="1"/>
              <a:t>биопробу</a:t>
            </a:r>
            <a:r>
              <a:rPr lang="ru-RU" sz="2000" dirty="0"/>
              <a:t>, РСК, обнаружение телец-включений, РДП, РЗГА, МФА, РН, иммуноферментный метод, выделение вируса чумы заражением культуры клеток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dirty="0"/>
              <a:t>РСК при диагностике чумы применяют для обнаружения специфического антигена в органах больных животных, в культуре клеток или выявление специфических антител в сыворотке крови больных и переболевших животных. </a:t>
            </a:r>
            <a:endParaRPr lang="ru-RU" sz="2000" b="1" dirty="0"/>
          </a:p>
        </p:txBody>
      </p:sp>
      <p:pic>
        <p:nvPicPr>
          <p:cNvPr id="1026" name="Picture 2" descr="C:\Users\User\Desktop\slide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41647" r="26043"/>
          <a:stretch/>
        </p:blipFill>
        <p:spPr bwMode="auto">
          <a:xfrm>
            <a:off x="4644008" y="3614092"/>
            <a:ext cx="4187181" cy="309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/>
              <a:t>4.Развитие инфекционного процесса при чуме плотоядных животных.</a:t>
            </a:r>
            <a:r>
              <a:rPr lang="ru-RU" sz="2600" u="sng" dirty="0"/>
              <a:t> 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153200"/>
            <a:ext cx="8712968" cy="545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	</a:t>
            </a:r>
            <a:r>
              <a:rPr lang="ru-RU" sz="2400" dirty="0"/>
              <a:t>Развитие инфекционного синдрома чумы плотоядных связано с несостоятельностью иммунной системы</a:t>
            </a:r>
            <a:r>
              <a:rPr lang="ru-RU" sz="2400" dirty="0" smtClean="0"/>
              <a:t>.	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	</a:t>
            </a:r>
            <a:r>
              <a:rPr lang="ru-RU" sz="2400" dirty="0" smtClean="0"/>
              <a:t>При </a:t>
            </a:r>
            <a:r>
              <a:rPr lang="ru-RU" sz="2400" dirty="0"/>
              <a:t>адекватном ответе и достаточных резервах механизмов иммунореактивности происходит полное освобождение больных собак от вируса и последующее выздоровление. </a:t>
            </a:r>
            <a:r>
              <a:rPr lang="ru-RU" sz="2400" dirty="0" err="1" smtClean="0"/>
              <a:t>Персистирование</a:t>
            </a:r>
            <a:r>
              <a:rPr lang="ru-RU" sz="2400" dirty="0" smtClean="0"/>
              <a:t> </a:t>
            </a:r>
            <a:r>
              <a:rPr lang="ru-RU" sz="2400" dirty="0"/>
              <a:t>вируса способствует усугублению уже имеющегося </a:t>
            </a:r>
            <a:r>
              <a:rPr lang="ru-RU" sz="2400" dirty="0" err="1"/>
              <a:t>иммунодефицитного</a:t>
            </a:r>
            <a:r>
              <a:rPr lang="ru-RU" sz="2400" dirty="0"/>
              <a:t> состояния. </a:t>
            </a:r>
            <a:endParaRPr lang="ru-RU" sz="2400" dirty="0" smtClean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	Защитные </a:t>
            </a:r>
            <a:r>
              <a:rPr lang="ru-RU" sz="2400" dirty="0"/>
              <a:t>факторы и механизмы, которые направленны на ограничение и удаление инфекционных агентов из организма, составляют основу </a:t>
            </a:r>
            <a:r>
              <a:rPr lang="ru-RU" sz="2400" dirty="0" err="1"/>
              <a:t>иммунопатогенеза</a:t>
            </a:r>
            <a:r>
              <a:rPr lang="ru-RU" sz="2400" dirty="0"/>
              <a:t> при чуме собак и других вирусных болезнях животных.</a:t>
            </a:r>
            <a:endParaRPr lang="ru-RU" sz="2400" b="1" dirty="0"/>
          </a:p>
          <a:p>
            <a:pPr algn="just">
              <a:lnSpc>
                <a:spcPct val="90000"/>
              </a:lnSpc>
            </a:pPr>
            <a:endParaRPr lang="ru-RU" sz="2000" dirty="0"/>
          </a:p>
          <a:p>
            <a:pPr algn="just"/>
            <a:r>
              <a:rPr lang="ru-RU" sz="2800" dirty="0" smtClean="0"/>
              <a:t>	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013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Главные      </a:t>
            </a:r>
            <a:r>
              <a:rPr lang="ru-RU" sz="2000" b="1" dirty="0"/>
              <a:t>механизмы     </a:t>
            </a:r>
            <a:r>
              <a:rPr lang="ru-RU" sz="2000" b="1" dirty="0" err="1"/>
              <a:t>иммунопатогенеза</a:t>
            </a:r>
            <a:r>
              <a:rPr lang="ru-RU" sz="2000" b="1" dirty="0"/>
              <a:t>      инфекционного синдрома:</a:t>
            </a:r>
          </a:p>
          <a:p>
            <a:pPr algn="just"/>
            <a:r>
              <a:rPr lang="ru-RU" sz="2000" dirty="0" smtClean="0"/>
              <a:t>	1</a:t>
            </a:r>
            <a:r>
              <a:rPr lang="ru-RU" sz="2000" dirty="0"/>
              <a:t>. Прорыв защитных барьеров иммунитета,  возникающий вследствие антигенной агрессии и биологических особенностей возбудителя.</a:t>
            </a:r>
            <a:endParaRPr lang="ru-RU" sz="2000" b="1" dirty="0"/>
          </a:p>
          <a:p>
            <a:pPr algn="just"/>
            <a:r>
              <a:rPr lang="ru-RU" sz="2000" dirty="0" smtClean="0"/>
              <a:t>	2.Персистенция </a:t>
            </a:r>
            <a:r>
              <a:rPr lang="ru-RU" sz="2000" dirty="0"/>
              <a:t>возбудителя,  возникающая вследствие слабого иммунного ответа и других биологических особенностей организма.</a:t>
            </a:r>
            <a:endParaRPr lang="ru-RU" sz="2000" b="1" dirty="0"/>
          </a:p>
          <a:p>
            <a:pPr algn="just"/>
            <a:r>
              <a:rPr lang="ru-RU" sz="2000" dirty="0" smtClean="0"/>
              <a:t>	3</a:t>
            </a:r>
            <a:r>
              <a:rPr lang="ru-RU" sz="2000" dirty="0"/>
              <a:t>. Дезорганизация иммунной системы, возникающая вследствие дисбаланса </a:t>
            </a:r>
            <a:r>
              <a:rPr lang="ru-RU" sz="2000" dirty="0" err="1"/>
              <a:t>цитокиновой</a:t>
            </a:r>
            <a:r>
              <a:rPr lang="ru-RU" sz="2000" dirty="0"/>
              <a:t> регуляции и непосредственного токсического воздействия на </a:t>
            </a:r>
            <a:r>
              <a:rPr lang="ru-RU" sz="2000" dirty="0" err="1"/>
              <a:t>мАкроорганизм</a:t>
            </a:r>
            <a:r>
              <a:rPr lang="ru-RU" sz="2000" dirty="0"/>
              <a:t>.</a:t>
            </a:r>
            <a:endParaRPr lang="ru-RU" sz="2000" b="1" dirty="0"/>
          </a:p>
          <a:p>
            <a:pPr algn="just"/>
            <a:r>
              <a:rPr lang="ru-RU" sz="2000" dirty="0" smtClean="0"/>
              <a:t>	4</a:t>
            </a:r>
            <a:r>
              <a:rPr lang="ru-RU" sz="2000" dirty="0"/>
              <a:t>. Иммунодепрессия, возникающая вследствие ослабления механизмов естественного и адаптивного иммунитета и непосредственного токсического воздействия возбудителя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условиях антигенной агрессии происходит локализация  вируса в клетках эпителия дыхательной, пищеварительной и мочеполовой систем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Прогрессирование </a:t>
            </a:r>
            <a:r>
              <a:rPr lang="ru-RU" sz="2000" dirty="0"/>
              <a:t>инфекционного процесса сопровождается активной репродукцией вируса.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55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/>
              <a:t>5. Лечение собак, больных чумой.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82" y="783868"/>
            <a:ext cx="8712968" cy="631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400" dirty="0" smtClean="0"/>
              <a:t>	</a:t>
            </a:r>
            <a:r>
              <a:rPr lang="ru-RU" sz="2400" dirty="0"/>
              <a:t>Основными задачами лечения собак, больных чумой являются: борьба с проявлениями общей интоксикации, гипоксией, воспалением желудочно-кишечного тракта, органов дыхания, печени, почек и поражением центральной нервной системы</a:t>
            </a:r>
            <a:r>
              <a:rPr lang="ru-RU" sz="2400" dirty="0" smtClean="0"/>
              <a:t>.</a:t>
            </a:r>
          </a:p>
          <a:p>
            <a:pPr algn="just">
              <a:lnSpc>
                <a:spcPct val="70000"/>
              </a:lnSpc>
            </a:pPr>
            <a:r>
              <a:rPr lang="ru-RU" sz="2400" dirty="0" smtClean="0"/>
              <a:t>	Больных </a:t>
            </a:r>
            <a:r>
              <a:rPr lang="ru-RU" sz="2400" dirty="0"/>
              <a:t>животных необходимо поместить в отдельное, чистое, теплое, без сквозняков, хорошо проветриваемое затемненное помещение. Назначают покой, тишину и диетическое кормление. </a:t>
            </a:r>
            <a:endParaRPr lang="ru-RU" sz="2400" dirty="0" smtClean="0"/>
          </a:p>
          <a:p>
            <a:pPr algn="just">
              <a:lnSpc>
                <a:spcPct val="70000"/>
              </a:lnSpc>
            </a:pPr>
            <a:r>
              <a:rPr lang="ru-RU" sz="2400" dirty="0" smtClean="0"/>
              <a:t>	</a:t>
            </a:r>
            <a:r>
              <a:rPr lang="ru-RU" sz="2400" b="1" dirty="0" smtClean="0"/>
              <a:t>На </a:t>
            </a:r>
            <a:r>
              <a:rPr lang="ru-RU" sz="2400" b="1" dirty="0"/>
              <a:t>2-3 день</a:t>
            </a:r>
            <a:r>
              <a:rPr lang="ru-RU" sz="2400" dirty="0"/>
              <a:t>, с момента постановки диагноза на чуму больным животным скармливают сырые яйца из расчета 1 яйцо 2-3 раза в день до выздоровления. </a:t>
            </a:r>
            <a:endParaRPr lang="ru-RU" sz="2400" dirty="0" smtClean="0"/>
          </a:p>
          <a:p>
            <a:pPr algn="just">
              <a:lnSpc>
                <a:spcPct val="70000"/>
              </a:lnSpc>
            </a:pPr>
            <a:r>
              <a:rPr lang="ru-RU" sz="2400" dirty="0"/>
              <a:t>	</a:t>
            </a:r>
            <a:r>
              <a:rPr lang="ru-RU" sz="2400" b="1" dirty="0" smtClean="0"/>
              <a:t>На </a:t>
            </a:r>
            <a:r>
              <a:rPr lang="ru-RU" sz="2400" b="1" dirty="0"/>
              <a:t>3-4 день </a:t>
            </a:r>
            <a:r>
              <a:rPr lang="ru-RU" sz="2400" dirty="0"/>
              <a:t>лечения в рацион вводят жидкие (на воде или бульоне) рисовые или овсяные каши. </a:t>
            </a:r>
            <a:endParaRPr lang="ru-RU" sz="2400" dirty="0" smtClean="0"/>
          </a:p>
          <a:p>
            <a:pPr algn="just">
              <a:lnSpc>
                <a:spcPct val="70000"/>
              </a:lnSpc>
            </a:pPr>
            <a:r>
              <a:rPr lang="ru-RU" sz="2400" dirty="0"/>
              <a:t>	</a:t>
            </a:r>
            <a:r>
              <a:rPr lang="ru-RU" sz="2400" b="1" dirty="0" smtClean="0"/>
              <a:t>На </a:t>
            </a:r>
            <a:r>
              <a:rPr lang="ru-RU" sz="2400" b="1" dirty="0"/>
              <a:t>4-5 день </a:t>
            </a:r>
            <a:r>
              <a:rPr lang="ru-RU" sz="2400" dirty="0"/>
              <a:t>лечения к указанному рациону добавляют свежие комнатной температуры в небольшом количестве кисломолочные нежирные продукты: простоквашу, кефир, молоко, детскую молочную смесь, а также ацидофилин. </a:t>
            </a:r>
            <a:endParaRPr lang="ru-RU" sz="2400" dirty="0" smtClean="0"/>
          </a:p>
          <a:p>
            <a:pPr algn="just">
              <a:lnSpc>
                <a:spcPct val="70000"/>
              </a:lnSpc>
            </a:pPr>
            <a:r>
              <a:rPr lang="ru-RU" sz="2400" dirty="0"/>
              <a:t>	</a:t>
            </a:r>
            <a:r>
              <a:rPr lang="ru-RU" sz="2400" b="1" dirty="0" smtClean="0"/>
              <a:t>На 7-9-й день </a:t>
            </a:r>
            <a:r>
              <a:rPr lang="ru-RU" sz="2400" dirty="0"/>
              <a:t>в рацион вводят вареные мелкоизмельченные овощи – морковь, капусту, картофель. </a:t>
            </a:r>
            <a:r>
              <a:rPr lang="ru-RU" sz="2400" dirty="0" smtClean="0"/>
              <a:t>	Начиная </a:t>
            </a:r>
            <a:r>
              <a:rPr lang="ru-RU" sz="2400" b="1" dirty="0"/>
              <a:t>с 10-го дня лечения</a:t>
            </a:r>
            <a:r>
              <a:rPr lang="ru-RU" sz="2400" dirty="0"/>
              <a:t>, животных переводят на обычный рацион. </a:t>
            </a:r>
            <a:endParaRPr lang="ru-RU" sz="2400" b="1" dirty="0"/>
          </a:p>
          <a:p>
            <a:pPr algn="just">
              <a:lnSpc>
                <a:spcPct val="80000"/>
              </a:lnSpc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16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Необходимо </a:t>
            </a:r>
            <a:r>
              <a:rPr lang="ru-RU" sz="2000" dirty="0"/>
              <a:t>учитывать тот факт, что при чуме часто повышается внутричерепное и внутриглазное давление, не следует вводить внутривенно объемы жидкостей более </a:t>
            </a:r>
            <a:r>
              <a:rPr lang="ru-RU" sz="2000" b="1" dirty="0"/>
              <a:t>100-500 мл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При </a:t>
            </a:r>
            <a:r>
              <a:rPr lang="ru-RU" sz="2000" dirty="0"/>
              <a:t>воспалении желудка, кишечника и поджелудочной железы из – за недостаточной выработки ферментов в этих органах на короткое время назначают: трипсин и панкреатин, желудочный сок в дозе 300-500 ЕД/кг, </a:t>
            </a:r>
            <a:r>
              <a:rPr lang="ru-RU" sz="2000" dirty="0" err="1"/>
              <a:t>мезим</a:t>
            </a:r>
            <a:r>
              <a:rPr lang="ru-RU" sz="2000" dirty="0"/>
              <a:t> форте, химотрипсин согласно наставлению</a:t>
            </a:r>
            <a:r>
              <a:rPr lang="ru-RU" sz="2000" dirty="0" smtClean="0"/>
              <a:t>. 	Из </a:t>
            </a:r>
            <a:r>
              <a:rPr lang="ru-RU" sz="2000" dirty="0"/>
              <a:t>жаропонижающих, анальгезирующих и противовоспалительных средств, применяют: амидопирин, анальгин, </a:t>
            </a:r>
            <a:r>
              <a:rPr lang="ru-RU" sz="2000" dirty="0" smtClean="0"/>
              <a:t>антипирин. </a:t>
            </a:r>
            <a:r>
              <a:rPr lang="ru-RU" sz="2000" dirty="0"/>
              <a:t>В схему лечения включают вяжущие: препараты танина, кору дуба, траву зверобоя, цветки </a:t>
            </a:r>
            <a:r>
              <a:rPr lang="ru-RU" sz="2000" dirty="0" smtClean="0"/>
              <a:t>ромашки.</a:t>
            </a:r>
          </a:p>
          <a:p>
            <a:pPr algn="just"/>
            <a:r>
              <a:rPr lang="ru-RU" sz="2000" dirty="0" smtClean="0"/>
              <a:t>	При </a:t>
            </a:r>
            <a:r>
              <a:rPr lang="ru-RU" sz="2000" dirty="0"/>
              <a:t>комплексном лечении чумы собак широко используют антимикробные препараты: антибиотики, сульфаниламиды, производные </a:t>
            </a:r>
            <a:r>
              <a:rPr lang="ru-RU" sz="2000" dirty="0" err="1"/>
              <a:t>нитрофурана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Антибиотики </a:t>
            </a:r>
            <a:r>
              <a:rPr lang="ru-RU" sz="2000" dirty="0"/>
              <a:t>применяют для подавления патогенной </a:t>
            </a:r>
            <a:r>
              <a:rPr lang="ru-RU" sz="2000" dirty="0" err="1"/>
              <a:t>секундарной</a:t>
            </a:r>
            <a:r>
              <a:rPr lang="ru-RU" sz="2000" dirty="0"/>
              <a:t> микрофлоры. Из отечественных антибиотиков назначают: </a:t>
            </a:r>
            <a:r>
              <a:rPr lang="ru-RU" sz="2000" dirty="0" err="1"/>
              <a:t>ампиокс</a:t>
            </a:r>
            <a:r>
              <a:rPr lang="ru-RU" sz="2000" dirty="0"/>
              <a:t>, ампициллин, </a:t>
            </a:r>
            <a:r>
              <a:rPr lang="ru-RU" sz="2000" dirty="0" smtClean="0"/>
              <a:t>калиевую </a:t>
            </a:r>
            <a:r>
              <a:rPr lang="ru-RU" sz="2000" dirty="0"/>
              <a:t>или новокаиновую соли, а также импортные аналоги пенициллинов – цефалоспорины, такие как </a:t>
            </a:r>
            <a:r>
              <a:rPr lang="ru-RU" sz="2000" dirty="0" err="1"/>
              <a:t>кефзол</a:t>
            </a:r>
            <a:r>
              <a:rPr lang="ru-RU" sz="2000" dirty="0"/>
              <a:t>, </a:t>
            </a:r>
            <a:r>
              <a:rPr lang="ru-RU" sz="2000" dirty="0" err="1"/>
              <a:t>карицеф</a:t>
            </a:r>
            <a:r>
              <a:rPr lang="ru-RU" sz="2000" dirty="0"/>
              <a:t>, </a:t>
            </a:r>
            <a:r>
              <a:rPr lang="ru-RU" sz="2000" dirty="0" err="1"/>
              <a:t>цефамезин</a:t>
            </a:r>
            <a:r>
              <a:rPr lang="ru-RU" sz="2000" dirty="0"/>
              <a:t> и </a:t>
            </a:r>
            <a:r>
              <a:rPr lang="ru-RU" sz="2000" dirty="0" err="1" smtClean="0"/>
              <a:t>эпоцилин</a:t>
            </a:r>
            <a:r>
              <a:rPr lang="ru-RU" sz="2000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54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03" y="476672"/>
            <a:ext cx="89614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71D1D"/>
                </a:solidFill>
              </a:rPr>
              <a:t>ПЛАН</a:t>
            </a:r>
            <a:endParaRPr lang="ru-RU" sz="3200" b="1" dirty="0">
              <a:solidFill>
                <a:srgbClr val="371D1D"/>
              </a:solidFill>
            </a:endParaRPr>
          </a:p>
          <a:p>
            <a:pPr algn="just"/>
            <a:r>
              <a:rPr lang="ru-RU" sz="3600" dirty="0" smtClean="0"/>
              <a:t>	</a:t>
            </a:r>
            <a:r>
              <a:rPr lang="ru-RU" sz="2700" dirty="0" smtClean="0"/>
              <a:t>1. </a:t>
            </a:r>
            <a:r>
              <a:rPr lang="ru-RU" sz="2700" dirty="0" smtClean="0"/>
              <a:t>ХАРАКТЕРИСТИКА ВОЗБУДИТЕЛЯ БОЛЕЗНИ И РАСПРОСТРАНЕНИЕ ЧУМЫ ПЛОТОЯДНЫХ ЖИВОТНЫХ.</a:t>
            </a:r>
          </a:p>
          <a:p>
            <a:pPr algn="just"/>
            <a:r>
              <a:rPr lang="ru-RU" sz="2700" dirty="0" smtClean="0"/>
              <a:t>	2. </a:t>
            </a:r>
            <a:r>
              <a:rPr lang="ru-RU" sz="2700" dirty="0" smtClean="0"/>
              <a:t>КЛИНИЧЕСКИЕ ФОРМЫ И ТЯЖЕСТЬ ТЕЧЕНИЯ БОЛЕЗНИ.</a:t>
            </a:r>
          </a:p>
          <a:p>
            <a:pPr algn="just"/>
            <a:r>
              <a:rPr lang="ru-RU" sz="2700" dirty="0"/>
              <a:t>	</a:t>
            </a:r>
            <a:r>
              <a:rPr lang="ru-RU" sz="2700" dirty="0" smtClean="0"/>
              <a:t>3. </a:t>
            </a:r>
            <a:r>
              <a:rPr lang="ru-RU" sz="2700" dirty="0" smtClean="0"/>
              <a:t>МЕТОДЫ ДИАГНОСТИКИ ЧУМЫ СОБАК.</a:t>
            </a:r>
            <a:endParaRPr lang="ru-RU" sz="2700" dirty="0" smtClean="0"/>
          </a:p>
          <a:p>
            <a:pPr algn="just"/>
            <a:r>
              <a:rPr lang="ru-RU" sz="2700" dirty="0" smtClean="0"/>
              <a:t>	4. РАЗВИТИЕ ИНФЕКЦИОННОГО ПРОЦЕССА ПРИ ЧУМЕ ПЛОТОЯДНЫХ ЖИВОТНЫХ.</a:t>
            </a:r>
            <a:r>
              <a:rPr lang="ru-RU" sz="2700" u="sng" dirty="0" smtClean="0"/>
              <a:t> </a:t>
            </a:r>
            <a:endParaRPr lang="ru-RU" sz="2700" dirty="0" smtClean="0"/>
          </a:p>
          <a:p>
            <a:pPr algn="just"/>
            <a:r>
              <a:rPr lang="ru-RU" sz="2700" dirty="0"/>
              <a:t>	</a:t>
            </a:r>
            <a:r>
              <a:rPr lang="ru-RU" sz="2700" dirty="0" smtClean="0"/>
              <a:t>5. ЛЕЧЕНИЕ СОБАК, БОЛЬНЫХ ЧУМОЙ.</a:t>
            </a:r>
            <a:endParaRPr lang="ru-RU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После курса антибиотиков для долечивания необходимо применять сульфаниламиды в течение недели. Из сульфаниламидов назначают: </a:t>
            </a:r>
            <a:r>
              <a:rPr lang="ru-RU" sz="2000" dirty="0" err="1"/>
              <a:t>сульфадимезин</a:t>
            </a:r>
            <a:r>
              <a:rPr lang="ru-RU" sz="2000" dirty="0"/>
              <a:t> и норсульфазол, </a:t>
            </a:r>
            <a:r>
              <a:rPr lang="ru-RU" sz="2000" dirty="0" err="1"/>
              <a:t>сульфален</a:t>
            </a:r>
            <a:r>
              <a:rPr lang="ru-RU" sz="2000" dirty="0"/>
              <a:t> и </a:t>
            </a:r>
            <a:r>
              <a:rPr lang="ru-RU" sz="2000" dirty="0" err="1"/>
              <a:t>сульфадемитоксин</a:t>
            </a:r>
            <a:r>
              <a:rPr lang="ru-RU" sz="2000" dirty="0"/>
              <a:t>, </a:t>
            </a:r>
            <a:r>
              <a:rPr lang="ru-RU" sz="2000" dirty="0" smtClean="0"/>
              <a:t>бисептол. Значительным </a:t>
            </a:r>
            <a:r>
              <a:rPr lang="ru-RU" sz="2000" dirty="0"/>
              <a:t>лечебным эффектом обладают производные </a:t>
            </a:r>
            <a:r>
              <a:rPr lang="ru-RU" sz="2000" dirty="0" err="1"/>
              <a:t>нитрофурана</a:t>
            </a:r>
            <a:r>
              <a:rPr lang="ru-RU" sz="2000" dirty="0"/>
              <a:t>: </a:t>
            </a:r>
            <a:r>
              <a:rPr lang="ru-RU" sz="2000" dirty="0" err="1"/>
              <a:t>фурагин</a:t>
            </a:r>
            <a:r>
              <a:rPr lang="ru-RU" sz="2000" dirty="0"/>
              <a:t>, </a:t>
            </a:r>
            <a:r>
              <a:rPr lang="ru-RU" sz="2000" dirty="0" err="1"/>
              <a:t>фурадонин</a:t>
            </a:r>
            <a:r>
              <a:rPr lang="ru-RU" sz="2000" dirty="0"/>
              <a:t>, </a:t>
            </a:r>
            <a:r>
              <a:rPr lang="ru-RU" sz="2000" dirty="0" err="1"/>
              <a:t>фуразолидон</a:t>
            </a:r>
            <a:r>
              <a:rPr lang="ru-RU" sz="2000" dirty="0"/>
              <a:t> согласно </a:t>
            </a:r>
            <a:r>
              <a:rPr lang="ru-RU" sz="2000" dirty="0" smtClean="0"/>
              <a:t>инструкции.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При </a:t>
            </a:r>
            <a:r>
              <a:rPr lang="ru-RU" sz="2000" b="1" dirty="0"/>
              <a:t>нервной форме чумы </a:t>
            </a:r>
            <a:r>
              <a:rPr lang="ru-RU" sz="2000" dirty="0"/>
              <a:t>широко используют </a:t>
            </a:r>
            <a:r>
              <a:rPr lang="ru-RU" sz="2000" dirty="0" err="1"/>
              <a:t>глюкокортикоиды</a:t>
            </a:r>
            <a:r>
              <a:rPr lang="ru-RU" sz="2000" dirty="0"/>
              <a:t>: гидрокортизона ацетат, преднизолон, </a:t>
            </a:r>
            <a:r>
              <a:rPr lang="ru-RU" sz="2000" dirty="0" err="1"/>
              <a:t>дексаметазон</a:t>
            </a:r>
            <a:r>
              <a:rPr lang="ru-RU" sz="2000" dirty="0"/>
              <a:t>, кеналог-40, нельзя забывать и про применение адреналина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Обязательными </a:t>
            </a:r>
            <a:r>
              <a:rPr lang="ru-RU" sz="2000" dirty="0"/>
              <a:t>в лечении являются аскорбиновая кислота, витамины группы В. особенно ценятся поливитамины с микроэлементами – </a:t>
            </a:r>
            <a:r>
              <a:rPr lang="ru-RU" sz="2000" dirty="0" err="1"/>
              <a:t>дуавит</a:t>
            </a:r>
            <a:r>
              <a:rPr lang="ru-RU" sz="2000" dirty="0"/>
              <a:t>, </a:t>
            </a:r>
            <a:r>
              <a:rPr lang="ru-RU" sz="2000" dirty="0" err="1" smtClean="0"/>
              <a:t>поливит</a:t>
            </a:r>
            <a:r>
              <a:rPr lang="ru-RU" sz="20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При </a:t>
            </a:r>
            <a:r>
              <a:rPr lang="ru-RU" sz="2000" dirty="0"/>
              <a:t>лечении </a:t>
            </a:r>
            <a:r>
              <a:rPr lang="ru-RU" sz="2000" b="1" dirty="0"/>
              <a:t>легочной формы чумы </a:t>
            </a:r>
            <a:r>
              <a:rPr lang="ru-RU" sz="2000" dirty="0"/>
              <a:t>используют протеолитические ферменты, вещества, расширяющие просвет бронхов и бронхиол – трипсин, пепсин, лизоцим, </a:t>
            </a:r>
            <a:r>
              <a:rPr lang="ru-RU" sz="2000" dirty="0" err="1" smtClean="0"/>
              <a:t>дезоксирибонуклеазу</a:t>
            </a:r>
            <a:r>
              <a:rPr lang="ru-RU" sz="2000" dirty="0" smtClean="0"/>
              <a:t>. </a:t>
            </a:r>
            <a:endParaRPr lang="ru-RU" sz="2000" b="1" dirty="0"/>
          </a:p>
        </p:txBody>
      </p:sp>
      <p:pic>
        <p:nvPicPr>
          <p:cNvPr id="2050" name="Picture 2" descr="C:\Users\User\Desktop\profilaktika-gelmint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05" y="4728766"/>
            <a:ext cx="4267200" cy="2096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Для лечения заболевших животных используют средства </a:t>
            </a:r>
            <a:r>
              <a:rPr lang="ru-RU" sz="2000" dirty="0" err="1"/>
              <a:t>иммунокоррекции</a:t>
            </a:r>
            <a:r>
              <a:rPr lang="ru-RU" sz="2000" dirty="0"/>
              <a:t> и симптоматической терапии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/>
              <a:t>	</a:t>
            </a:r>
            <a:r>
              <a:rPr lang="ru-RU" sz="2000" b="1" dirty="0" err="1" smtClean="0"/>
              <a:t>Иммунокоррекция</a:t>
            </a:r>
            <a:r>
              <a:rPr lang="ru-RU" sz="2000" b="1" dirty="0"/>
              <a:t>: </a:t>
            </a:r>
            <a:r>
              <a:rPr lang="ru-RU" sz="2000" dirty="0"/>
              <a:t>первоначально с этой целью использовали сыворотку крови собак - </a:t>
            </a:r>
            <a:r>
              <a:rPr lang="ru-RU" sz="2000" dirty="0" err="1"/>
              <a:t>реконвалесцентов</a:t>
            </a:r>
            <a:r>
              <a:rPr lang="ru-RU" sz="2000" dirty="0"/>
              <a:t> и выделенными из них </a:t>
            </a:r>
            <a:r>
              <a:rPr lang="en-US" sz="2000" dirty="0" err="1"/>
              <a:t>Ig</a:t>
            </a:r>
            <a:r>
              <a:rPr lang="ru-RU" sz="2000" dirty="0"/>
              <a:t>. В последующем стали применять сыворотку крови и </a:t>
            </a:r>
            <a:r>
              <a:rPr lang="en-US" sz="2000" dirty="0" err="1"/>
              <a:t>Ig</a:t>
            </a:r>
            <a:r>
              <a:rPr lang="ru-RU" sz="2000" dirty="0"/>
              <a:t> </a:t>
            </a:r>
            <a:r>
              <a:rPr lang="ru-RU" sz="2000" dirty="0" err="1"/>
              <a:t>гипериммунизированных</a:t>
            </a:r>
            <a:r>
              <a:rPr lang="ru-RU" sz="2000" dirty="0"/>
              <a:t> вирусом чумы плотоядных лошадей и собак, а также </a:t>
            </a:r>
            <a:r>
              <a:rPr lang="ru-RU" sz="2000" dirty="0" err="1"/>
              <a:t>противокорьевую</a:t>
            </a:r>
            <a:r>
              <a:rPr lang="ru-RU" sz="2000" dirty="0"/>
              <a:t> сыворотку и </a:t>
            </a:r>
            <a:r>
              <a:rPr lang="en-US" sz="2000" dirty="0" err="1"/>
              <a:t>Ig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/>
              <a:t>В комплекс средств терапии чумы включают иммуномодуляторы. Противовоспалительные препараты – </a:t>
            </a:r>
            <a:r>
              <a:rPr lang="ru-RU" sz="2000" dirty="0" err="1"/>
              <a:t>дексаметазон</a:t>
            </a:r>
            <a:r>
              <a:rPr lang="ru-RU" sz="2000" dirty="0"/>
              <a:t> и другие </a:t>
            </a:r>
            <a:r>
              <a:rPr lang="ru-RU" sz="2000" dirty="0" err="1"/>
              <a:t>глюкокартикойды</a:t>
            </a:r>
            <a:r>
              <a:rPr lang="ru-RU" sz="20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При парезах и параличах – 1% раствор стрихнина или 0,05% раствора проверила. Для снятия повышенного тонуса скелетных мышц – </a:t>
            </a:r>
            <a:r>
              <a:rPr lang="ru-RU" sz="2000" dirty="0" err="1"/>
              <a:t>мидокалмом</a:t>
            </a:r>
            <a:r>
              <a:rPr lang="ru-RU" sz="2000" dirty="0"/>
              <a:t>.  Для восстановления мозгового кровообращения при эпилептическом статусе не следует применять </a:t>
            </a:r>
            <a:r>
              <a:rPr lang="ru-RU" sz="2000" dirty="0" err="1"/>
              <a:t>актовегин</a:t>
            </a:r>
            <a:r>
              <a:rPr lang="ru-RU" sz="2000" dirty="0"/>
              <a:t>, </a:t>
            </a:r>
            <a:r>
              <a:rPr lang="ru-RU" sz="2000" dirty="0" err="1"/>
              <a:t>солкосерил</a:t>
            </a:r>
            <a:r>
              <a:rPr lang="ru-RU" sz="2000" dirty="0"/>
              <a:t> или </a:t>
            </a:r>
            <a:r>
              <a:rPr lang="ru-RU" sz="2000" dirty="0" err="1"/>
              <a:t>церебролизин</a:t>
            </a:r>
            <a:r>
              <a:rPr lang="ru-RU" sz="2000" dirty="0"/>
              <a:t>. Для улучшения периферического кровообращения применяют массаж, инъекции </a:t>
            </a:r>
            <a:r>
              <a:rPr lang="ru-RU" sz="2000" dirty="0" err="1"/>
              <a:t>ницерголина</a:t>
            </a:r>
            <a:r>
              <a:rPr lang="ru-RU" sz="2000" dirty="0"/>
              <a:t> или перорально </a:t>
            </a:r>
            <a:r>
              <a:rPr lang="ru-RU" sz="2000" dirty="0" err="1"/>
              <a:t>трентал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:\Users\User\Desktop\rT5az1oYDZTqmOKDsXT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84" y="4748381"/>
            <a:ext cx="3816426" cy="204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Лечение необходимо направить на устранение основных симптомов заболевания и поддержание иммунной системы организма.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первые дни заболевания на стадии </a:t>
            </a:r>
            <a:r>
              <a:rPr lang="ru-RU" sz="2000" dirty="0" err="1"/>
              <a:t>виремии</a:t>
            </a:r>
            <a:r>
              <a:rPr lang="ru-RU" sz="2000" dirty="0"/>
              <a:t> показано введение иммуноглобулина и специфической гипериммунной сыворотки с одновременным применением противовирусных препаратов (</a:t>
            </a:r>
            <a:r>
              <a:rPr lang="ru-RU" sz="2000" dirty="0" err="1"/>
              <a:t>фоспренил</a:t>
            </a:r>
            <a:r>
              <a:rPr lang="ru-RU" sz="2000" dirty="0"/>
              <a:t>, </a:t>
            </a:r>
            <a:r>
              <a:rPr lang="ru-RU" sz="2000" dirty="0" err="1"/>
              <a:t>неоферон</a:t>
            </a:r>
            <a:r>
              <a:rPr lang="ru-RU" sz="2000" dirty="0"/>
              <a:t>, </a:t>
            </a:r>
            <a:r>
              <a:rPr lang="ru-RU" sz="2000" dirty="0" err="1"/>
              <a:t>реаферон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Для </a:t>
            </a:r>
            <a:r>
              <a:rPr lang="ru-RU" sz="2000" dirty="0"/>
              <a:t>стимулирования иммунной системы назначают иммуномодуляторы (</a:t>
            </a:r>
            <a:r>
              <a:rPr lang="ru-RU" sz="2000" dirty="0" err="1"/>
              <a:t>риботан</a:t>
            </a:r>
            <a:r>
              <a:rPr lang="ru-RU" sz="2000" dirty="0"/>
              <a:t>, циклоферон, </a:t>
            </a:r>
            <a:r>
              <a:rPr lang="ru-RU" sz="2000" dirty="0" err="1"/>
              <a:t>камедон</a:t>
            </a:r>
            <a:r>
              <a:rPr lang="ru-RU" sz="2000" dirty="0"/>
              <a:t>). Общестимулирующая терапия основана на витаминотерапии.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При </a:t>
            </a:r>
            <a:r>
              <a:rPr lang="ru-RU" sz="2000" b="1" dirty="0"/>
              <a:t>кишечной форме чумы </a:t>
            </a:r>
            <a:r>
              <a:rPr lang="ru-RU" sz="2000" dirty="0"/>
              <a:t>собак важнейшей мерой является борьба с обезвоживанием организма и нарушениями электролитного баланса.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Для </a:t>
            </a:r>
            <a:r>
              <a:rPr lang="ru-RU" sz="2000" dirty="0"/>
              <a:t>устранения возбуждения и судорог назначают противосудорожные и успокаивающие препараты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4098" name="Picture 2" descr="https://heaclub.ru/tim/04b3f8965054a8e830fc35b5892f7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7966"/>
            <a:ext cx="4176464" cy="232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presentacii.ru/documents_4/72aae8e727b43bbb71ae0a8c9f720f02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93496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/>
              <a:t>1.Характеристика возбудителя болезни и распространение чумы плотоядных </a:t>
            </a:r>
            <a:r>
              <a:rPr lang="ru-RU" sz="2800" b="1" dirty="0" smtClean="0"/>
              <a:t>животных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45643"/>
            <a:ext cx="87129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	</a:t>
            </a:r>
            <a:r>
              <a:rPr lang="ru-RU" sz="2200" b="1" dirty="0" smtClean="0"/>
              <a:t>Возбудитель </a:t>
            </a:r>
            <a:r>
              <a:rPr lang="ru-RU" sz="2200" b="1" dirty="0"/>
              <a:t>чумы собак </a:t>
            </a:r>
            <a:r>
              <a:rPr lang="ru-RU" sz="2200" dirty="0"/>
              <a:t>– фильтрующийся вирус, сферической формы, </a:t>
            </a:r>
            <a:r>
              <a:rPr lang="ru-RU" sz="2200" dirty="0" err="1"/>
              <a:t>среднечастичковый</a:t>
            </a:r>
            <a:r>
              <a:rPr lang="ru-RU" sz="2200" dirty="0"/>
              <a:t>, диаметром 90-160 </a:t>
            </a:r>
            <a:r>
              <a:rPr lang="ru-RU" sz="2200" dirty="0" err="1"/>
              <a:t>нм</a:t>
            </a:r>
            <a:r>
              <a:rPr lang="ru-RU" sz="2200" dirty="0"/>
              <a:t>. РНК-содержащий, семейства </a:t>
            </a:r>
            <a:r>
              <a:rPr lang="ru-RU" sz="2200" dirty="0" err="1"/>
              <a:t>парамиксовирусов</a:t>
            </a:r>
            <a:r>
              <a:rPr lang="ru-RU" sz="2200" dirty="0"/>
              <a:t>, рода </a:t>
            </a:r>
            <a:r>
              <a:rPr lang="ru-RU" sz="2200" dirty="0" err="1"/>
              <a:t>псевдомиксовирусов</a:t>
            </a:r>
            <a:r>
              <a:rPr lang="ru-RU" sz="2200" dirty="0"/>
              <a:t>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b="1" dirty="0" err="1" smtClean="0"/>
              <a:t>Панотропный</a:t>
            </a:r>
            <a:r>
              <a:rPr lang="ru-RU" sz="2200" dirty="0" smtClean="0"/>
              <a:t> </a:t>
            </a:r>
            <a:r>
              <a:rPr lang="ru-RU" sz="2200" dirty="0"/>
              <a:t>– поражает клетки верхних и нижних дыхательных путей, центральной нервной системы, кожи, слизистой кишечника. Обладает выраженным </a:t>
            </a:r>
            <a:r>
              <a:rPr lang="ru-RU" sz="2200" dirty="0" err="1"/>
              <a:t>гемагглютинирующим</a:t>
            </a:r>
            <a:r>
              <a:rPr lang="ru-RU" sz="2200" dirty="0"/>
              <a:t> свойством, то есть способностью склеивать эритроциты млекопитающих животных. </a:t>
            </a:r>
            <a:endParaRPr lang="ru-RU" sz="2200" dirty="0" smtClean="0"/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Не </a:t>
            </a:r>
            <a:r>
              <a:rPr lang="ru-RU" sz="2200" dirty="0"/>
              <a:t>имеет обмена веществ, то есть не дышит, не питается, а, следовательно, ничего не выделяет. Не оказывает токсического действия на </a:t>
            </a:r>
            <a:r>
              <a:rPr lang="ru-RU" sz="2200" dirty="0" smtClean="0"/>
              <a:t>организм. </a:t>
            </a:r>
            <a:r>
              <a:rPr lang="ru-RU" sz="2200" dirty="0"/>
              <a:t>Однако токсикоз, как при чуме собак, так и при многих других вирусных болезнях животных и людей бывает очень сильный.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93840"/>
            <a:ext cx="8784976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	</a:t>
            </a:r>
            <a:r>
              <a:rPr lang="ru-RU" sz="2200" dirty="0"/>
              <a:t>Вирус чумы собак, как и многие другие вирусы, консервируют низкие температуры. При </a:t>
            </a:r>
            <a:r>
              <a:rPr lang="ru-RU" sz="2200" b="1" dirty="0"/>
              <a:t>0</a:t>
            </a:r>
            <a:r>
              <a:rPr lang="ru-RU" sz="2200" b="1" baseline="30000" dirty="0"/>
              <a:t>0</a:t>
            </a:r>
            <a:r>
              <a:rPr lang="ru-RU" sz="2200" b="1" dirty="0"/>
              <a:t>С</a:t>
            </a:r>
            <a:r>
              <a:rPr lang="ru-RU" sz="2200" dirty="0"/>
              <a:t> этот вирус сохраняется до </a:t>
            </a:r>
            <a:r>
              <a:rPr lang="ru-RU" sz="2200" b="1" dirty="0"/>
              <a:t>1,5-2 месяцев</a:t>
            </a:r>
            <a:r>
              <a:rPr lang="ru-RU" sz="2200" dirty="0"/>
              <a:t>, в морозильном отделении бытового холодильника при температуре </a:t>
            </a:r>
            <a:r>
              <a:rPr lang="ru-RU" sz="2200" b="1" dirty="0"/>
              <a:t>-18,-20</a:t>
            </a:r>
            <a:r>
              <a:rPr lang="ru-RU" sz="2200" b="1" baseline="30000" dirty="0"/>
              <a:t>0</a:t>
            </a:r>
            <a:r>
              <a:rPr lang="ru-RU" sz="2200" b="1" dirty="0"/>
              <a:t>С – до 5-6 месяцев</a:t>
            </a:r>
            <a:r>
              <a:rPr lang="ru-RU" sz="2200" dirty="0"/>
              <a:t>. </a:t>
            </a:r>
            <a:endParaRPr lang="ru-RU" sz="2200" dirty="0" smtClean="0"/>
          </a:p>
          <a:p>
            <a:pPr algn="just">
              <a:lnSpc>
                <a:spcPct val="90000"/>
              </a:lnSpc>
            </a:pPr>
            <a:r>
              <a:rPr lang="ru-RU" sz="2200" dirty="0"/>
              <a:t>	</a:t>
            </a:r>
            <a:r>
              <a:rPr lang="ru-RU" sz="2200" dirty="0" smtClean="0"/>
              <a:t>При </a:t>
            </a:r>
            <a:r>
              <a:rPr lang="ru-RU" sz="2200" dirty="0"/>
              <a:t>температуре </a:t>
            </a:r>
            <a:r>
              <a:rPr lang="ru-RU" sz="2200" b="1" dirty="0"/>
              <a:t>- 70</a:t>
            </a:r>
            <a:r>
              <a:rPr lang="ru-RU" sz="2200" b="1" baseline="30000" dirty="0"/>
              <a:t>0</a:t>
            </a:r>
            <a:r>
              <a:rPr lang="ru-RU" sz="2200" b="1" dirty="0"/>
              <a:t>С </a:t>
            </a:r>
            <a:r>
              <a:rPr lang="ru-RU" sz="2200" dirty="0"/>
              <a:t>сохраняет жизнеспособность до </a:t>
            </a:r>
            <a:r>
              <a:rPr lang="ru-RU" sz="2200" b="1" dirty="0"/>
              <a:t>5-7 лет</a:t>
            </a:r>
            <a:r>
              <a:rPr lang="ru-RU" sz="2200" dirty="0"/>
              <a:t>. При  </a:t>
            </a:r>
            <a:r>
              <a:rPr lang="ru-RU" sz="2200" b="1" dirty="0"/>
              <a:t>- 190</a:t>
            </a:r>
            <a:r>
              <a:rPr lang="ru-RU" sz="2200" b="1" baseline="30000" dirty="0"/>
              <a:t>0</a:t>
            </a:r>
            <a:r>
              <a:rPr lang="ru-RU" sz="2200" b="1" dirty="0"/>
              <a:t>С </a:t>
            </a:r>
            <a:r>
              <a:rPr lang="ru-RU" sz="2200" dirty="0"/>
              <a:t>в сосуде </a:t>
            </a:r>
            <a:r>
              <a:rPr lang="ru-RU" sz="2200" dirty="0" err="1"/>
              <a:t>Дюара</a:t>
            </a:r>
            <a:r>
              <a:rPr lang="ru-RU" sz="2200" dirty="0"/>
              <a:t> с жидким азотом – </a:t>
            </a:r>
            <a:r>
              <a:rPr lang="ru-RU" sz="2200" b="1" dirty="0"/>
              <a:t>более 50 лет</a:t>
            </a:r>
            <a:r>
              <a:rPr lang="ru-RU" sz="2200" dirty="0"/>
              <a:t>. Известные дезинфицирующие средства 2-3% концентрации инактивируют вирус чумы собак в течение 20-30 минут. </a:t>
            </a:r>
            <a:endParaRPr lang="ru-RU" sz="2200" dirty="0" smtClean="0"/>
          </a:p>
          <a:p>
            <a:pPr algn="just">
              <a:lnSpc>
                <a:spcPct val="90000"/>
              </a:lnSpc>
            </a:pPr>
            <a:r>
              <a:rPr lang="ru-RU" sz="2200" dirty="0" smtClean="0"/>
              <a:t>	Вирус </a:t>
            </a:r>
            <a:r>
              <a:rPr lang="ru-RU" sz="2200" dirty="0"/>
              <a:t>чумы плотоядных не обладает </a:t>
            </a:r>
            <a:r>
              <a:rPr lang="ru-RU" sz="2200" dirty="0" err="1"/>
              <a:t>плюралитетом</a:t>
            </a:r>
            <a:r>
              <a:rPr lang="ru-RU" sz="2200" dirty="0"/>
              <a:t>, то есть не имеет серологических типов и вариантов подобно аденовирусам, вирусам гриппа, ящура и </a:t>
            </a:r>
            <a:r>
              <a:rPr lang="ru-RU" sz="2200" dirty="0" smtClean="0"/>
              <a:t>др.</a:t>
            </a:r>
          </a:p>
          <a:p>
            <a:pPr algn="just">
              <a:lnSpc>
                <a:spcPct val="90000"/>
              </a:lnSpc>
            </a:pPr>
            <a:r>
              <a:rPr lang="ru-RU" sz="2200" dirty="0" smtClean="0"/>
              <a:t>	Вирус </a:t>
            </a:r>
            <a:r>
              <a:rPr lang="ru-RU" sz="2200" dirty="0"/>
              <a:t>обладает универсальной адсорбционной способностью, и это свойство используют для изготовления специфического </a:t>
            </a:r>
            <a:r>
              <a:rPr lang="ru-RU" sz="2200" dirty="0" err="1"/>
              <a:t>эритроцитарного</a:t>
            </a:r>
            <a:r>
              <a:rPr lang="ru-RU" sz="2200" dirty="0"/>
              <a:t> </a:t>
            </a:r>
            <a:r>
              <a:rPr lang="ru-RU" sz="2200" dirty="0" err="1"/>
              <a:t>диагностикума</a:t>
            </a:r>
            <a:r>
              <a:rPr lang="ru-RU" sz="2200" dirty="0"/>
              <a:t> для </a:t>
            </a:r>
            <a:r>
              <a:rPr lang="ru-RU" sz="2200" dirty="0" smtClean="0"/>
              <a:t>РНГА.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	</a:t>
            </a:r>
            <a:r>
              <a:rPr lang="ru-RU" sz="2200" dirty="0" smtClean="0"/>
              <a:t>Этот </a:t>
            </a:r>
            <a:r>
              <a:rPr lang="ru-RU" sz="2200" dirty="0"/>
              <a:t>вирус, как и многие другие кристаллизуется. В кристаллическом виде вне клетки он может сохранять жизнеспособность </a:t>
            </a:r>
            <a:r>
              <a:rPr lang="ru-RU" sz="2200" b="1" dirty="0"/>
              <a:t>до 4-5 месяцев</a:t>
            </a:r>
            <a:r>
              <a:rPr lang="ru-RU" sz="2200" dirty="0"/>
              <a:t>. В вегетативной форме под действием солнечных, ультрафиолетовых лучей он </a:t>
            </a:r>
            <a:r>
              <a:rPr lang="ru-RU" sz="2200" b="1" dirty="0"/>
              <a:t>быстро </a:t>
            </a:r>
            <a:r>
              <a:rPr lang="ru-RU" sz="2200" b="1" dirty="0" smtClean="0"/>
              <a:t>погибает.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93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18500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Впервые вирусную природу чумы плотоядных животных доказал в </a:t>
            </a:r>
            <a:r>
              <a:rPr lang="ru-RU" sz="2000" b="1" dirty="0"/>
              <a:t>1905 году французский ученый </a:t>
            </a:r>
            <a:r>
              <a:rPr lang="ru-RU" sz="2000" b="1" dirty="0" err="1"/>
              <a:t>Карре</a:t>
            </a:r>
            <a:r>
              <a:rPr lang="ru-RU" sz="2000" dirty="0"/>
              <a:t>, затем вирусную этиологию чумы собак подтвердили многие другие ученые.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000" dirty="0"/>
              <a:t>По данным Жарова В.Г. (1975), Астраханцева В.И., Данилова Е.П., чума собак (</a:t>
            </a:r>
            <a:r>
              <a:rPr lang="en-US" sz="2000" dirty="0" err="1"/>
              <a:t>Febris</a:t>
            </a:r>
            <a:r>
              <a:rPr lang="ru-RU" sz="2000" dirty="0"/>
              <a:t>  </a:t>
            </a:r>
            <a:r>
              <a:rPr lang="en-US" sz="2000" dirty="0" err="1"/>
              <a:t>catarrhalis</a:t>
            </a:r>
            <a:r>
              <a:rPr lang="en-US" sz="2000" dirty="0"/>
              <a:t> et nervosa </a:t>
            </a:r>
            <a:r>
              <a:rPr lang="en-US" sz="2000" dirty="0" err="1"/>
              <a:t>canum</a:t>
            </a:r>
            <a:r>
              <a:rPr lang="ru-RU" sz="2000" dirty="0"/>
              <a:t>) впервые зарегистрирована и в дальнейшем получила широкое распространение в странах Западной Европе во второй половине Х</a:t>
            </a:r>
            <a:r>
              <a:rPr lang="en-US" sz="2000" dirty="0"/>
              <a:t>VIII</a:t>
            </a:r>
            <a:r>
              <a:rPr lang="ru-RU" sz="2000" dirty="0"/>
              <a:t> века. В Москве чума собак впервые зарегистрирована в 1770г.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	По данным таких ученых как </a:t>
            </a:r>
            <a:r>
              <a:rPr lang="ru-RU" sz="2000" dirty="0" err="1"/>
              <a:t>Палмер</a:t>
            </a:r>
            <a:r>
              <a:rPr lang="ru-RU" sz="2000" dirty="0"/>
              <a:t> Дж. (1998), </a:t>
            </a:r>
            <a:r>
              <a:rPr lang="ru-RU" sz="2000" dirty="0" err="1"/>
              <a:t>Сазонкин</a:t>
            </a:r>
            <a:r>
              <a:rPr lang="ru-RU" sz="2000" dirty="0"/>
              <a:t> В.Н. (1998), Зуев В.А. (2004), одно из первых описаний чумы собак сделано в Перу </a:t>
            </a:r>
            <a:r>
              <a:rPr lang="ru-RU" sz="2000" dirty="0" err="1"/>
              <a:t>Уллоа</a:t>
            </a:r>
            <a:r>
              <a:rPr lang="ru-RU" sz="2000" dirty="0"/>
              <a:t> в 1735г. В Индии, в городе Калькутта чума собак  получила широкое распространение уже в начале ХХ века.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	Первые сообщения об этом заболевании в России появились в 1762г, когда в Крыму произошла острая вспышка «крымской болезни собак». </a:t>
            </a:r>
            <a:endParaRPr lang="ru-RU" sz="2000" b="1" dirty="0"/>
          </a:p>
        </p:txBody>
      </p:sp>
      <p:pic>
        <p:nvPicPr>
          <p:cNvPr id="2050" name="Picture 2" descr="C:\Users\User\Desktop\francois-arago-science-photo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66131" cy="254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5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766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endParaRPr lang="ru-RU" dirty="0" smtClean="0"/>
          </a:p>
          <a:p>
            <a:pPr algn="just"/>
            <a:r>
              <a:rPr lang="ru-RU" b="1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208912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sz="2400" dirty="0" smtClean="0"/>
              <a:t>К </a:t>
            </a:r>
            <a:r>
              <a:rPr lang="ru-RU" sz="2400" dirty="0"/>
              <a:t>вирусу чумы восприимчивы собаки всех пород и возрастов, но чаще заболевают молодые животные </a:t>
            </a:r>
            <a:r>
              <a:rPr lang="ru-RU" sz="2400" b="1" dirty="0"/>
              <a:t>в возрасте 3-12 месяцев</a:t>
            </a:r>
            <a:r>
              <a:rPr lang="ru-RU" sz="2400" dirty="0"/>
              <a:t>. Больные собаки выделяют возбудителя с мочой, фекалиями и другими экскретами и </a:t>
            </a:r>
            <a:r>
              <a:rPr lang="ru-RU" sz="2400" dirty="0" smtClean="0"/>
              <a:t>секретами.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	</a:t>
            </a:r>
            <a:r>
              <a:rPr lang="ru-RU" sz="2400" b="1" dirty="0"/>
              <a:t>Большую роль </a:t>
            </a:r>
            <a:r>
              <a:rPr lang="ru-RU" sz="2400" dirty="0"/>
              <a:t>в переносе возбудителя чумы собак играет человек, транспортные средства, перелетные птицы, </a:t>
            </a:r>
            <a:r>
              <a:rPr lang="ru-RU" sz="2400" b="1" dirty="0"/>
              <a:t>меньшее</a:t>
            </a:r>
            <a:r>
              <a:rPr lang="ru-RU" sz="2400" dirty="0"/>
              <a:t> – грызуны, кошки, </a:t>
            </a:r>
            <a:r>
              <a:rPr lang="ru-RU" sz="2400" dirty="0" smtClean="0"/>
              <a:t>насекомые.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	Основным источником возбудителя этой болезни являются больные и переболевшие собаки - вирусоносители</a:t>
            </a:r>
            <a:r>
              <a:rPr lang="ru-RU" sz="24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endParaRPr lang="ru-RU" dirty="0" smtClean="0"/>
          </a:p>
          <a:p>
            <a:pPr algn="just"/>
            <a:r>
              <a:rPr lang="ru-RU" b="1" dirty="0"/>
              <a:t>	</a:t>
            </a:r>
          </a:p>
        </p:txBody>
      </p:sp>
      <p:pic>
        <p:nvPicPr>
          <p:cNvPr id="3074" name="Picture 2" descr="C:\Users\User\Desktop\info-2017-10-19_13-23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49234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/>
              <a:t>2</a:t>
            </a:r>
            <a:r>
              <a:rPr lang="ru-RU" sz="3200" b="1" dirty="0"/>
              <a:t>. Клинические формы и тяжесть течения болезни.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69855"/>
            <a:ext cx="84969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200" dirty="0"/>
              <a:t>По сообщению </a:t>
            </a:r>
            <a:r>
              <a:rPr lang="ru-RU" sz="2200" dirty="0" err="1"/>
              <a:t>Старченкова</a:t>
            </a:r>
            <a:r>
              <a:rPr lang="ru-RU" sz="2200" dirty="0"/>
              <a:t> С.В. (2001), Зуева В.А. (2004), чума собак протекает не только в острой респираторной, кишечной, кожной, нервной, но также молниеносной, абортивной и персистентной формах</a:t>
            </a:r>
            <a:r>
              <a:rPr lang="ru-RU" sz="2200" dirty="0" smtClean="0"/>
              <a:t>.</a:t>
            </a:r>
            <a:endParaRPr lang="ru-RU" sz="2200" b="1" dirty="0"/>
          </a:p>
          <a:p>
            <a:pPr algn="just"/>
            <a:r>
              <a:rPr lang="ru-RU" sz="2200" dirty="0" smtClean="0"/>
              <a:t>	</a:t>
            </a:r>
            <a:r>
              <a:rPr lang="ru-RU" sz="2200" b="1" dirty="0"/>
              <a:t>Абортивная форма.</a:t>
            </a:r>
            <a:r>
              <a:rPr lang="ru-RU" sz="2200" dirty="0"/>
              <a:t> При наличии у животного слабого поствакцинального иммунитета чума плотоядных принимает абортивный характер и характеризуется локализацией возбудителя в воротах </a:t>
            </a:r>
            <a:r>
              <a:rPr lang="ru-RU" sz="2200" dirty="0" smtClean="0"/>
              <a:t>инфекции. Предполагается</a:t>
            </a:r>
            <a:r>
              <a:rPr lang="ru-RU" sz="2200" dirty="0"/>
              <a:t>, что 70% собак в течение жизни переносят именно эту форму чумы.</a:t>
            </a:r>
            <a:endParaRPr lang="ru-RU" sz="2200" b="1" dirty="0"/>
          </a:p>
          <a:p>
            <a:pPr algn="just"/>
            <a:r>
              <a:rPr lang="ru-RU" sz="2200" b="1" dirty="0" smtClean="0"/>
              <a:t>	Молниеносное </a:t>
            </a:r>
            <a:r>
              <a:rPr lang="ru-RU" sz="2200" b="1" dirty="0"/>
              <a:t>течение.</a:t>
            </a:r>
            <a:r>
              <a:rPr lang="ru-RU" sz="2200" dirty="0"/>
              <a:t> У </a:t>
            </a:r>
            <a:r>
              <a:rPr lang="ru-RU" sz="2200" dirty="0" err="1"/>
              <a:t>непривитых</a:t>
            </a:r>
            <a:r>
              <a:rPr lang="ru-RU" sz="2200" dirty="0"/>
              <a:t> щенков в </a:t>
            </a:r>
            <a:r>
              <a:rPr lang="ru-RU" sz="2200" dirty="0" err="1"/>
              <a:t>послеотъмный</a:t>
            </a:r>
            <a:r>
              <a:rPr lang="ru-RU" sz="2200" dirty="0"/>
              <a:t> период часто отмечается сверхострое течение этой болезни с летальным исходом  на фоне высокой лихорадки в течение первых суток от начала заболевания.</a:t>
            </a:r>
            <a:endParaRPr lang="ru-RU" sz="2200" b="1" dirty="0"/>
          </a:p>
          <a:p>
            <a:pPr algn="just"/>
            <a:endParaRPr lang="ru-RU" sz="2400" dirty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283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04664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400" b="1" dirty="0"/>
              <a:t>Острое течение.</a:t>
            </a:r>
            <a:r>
              <a:rPr lang="ru-RU" sz="2400" dirty="0"/>
              <a:t> При остром течении чумы собак инкубационный период в большинстве случаев колеблется от 2 до 7 дней. </a:t>
            </a:r>
            <a:r>
              <a:rPr lang="ru-RU" sz="2400" dirty="0" smtClean="0"/>
              <a:t>К </a:t>
            </a:r>
            <a:r>
              <a:rPr lang="ru-RU" sz="2400" dirty="0"/>
              <a:t>типичным клиническим симптомам при остром течении чумы собак относятся кожный, респираторный, офтальмический, урогенитальный, алиментарный, нервный и </a:t>
            </a:r>
            <a:r>
              <a:rPr lang="ru-RU" sz="2400" dirty="0" err="1"/>
              <a:t>остеопорозный</a:t>
            </a:r>
            <a:r>
              <a:rPr lang="ru-RU" sz="2400" dirty="0"/>
              <a:t> синдромы. Часто при остром течении чумы они сменяют друг друга.</a:t>
            </a:r>
            <a:endParaRPr lang="ru-RU" sz="2400" b="1" dirty="0"/>
          </a:p>
          <a:p>
            <a:pPr algn="just"/>
            <a:r>
              <a:rPr lang="ru-RU" sz="2400" dirty="0"/>
              <a:t> 	</a:t>
            </a:r>
            <a:r>
              <a:rPr lang="ru-RU" sz="2400" b="1" dirty="0"/>
              <a:t>Кожная форма.</a:t>
            </a:r>
            <a:r>
              <a:rPr lang="ru-RU" sz="2400" dirty="0"/>
              <a:t> Характеризуется появлением красных пятен на коже живота,  в паху, на внутренней поверхности бедер, реже на внутренней поверхности грудных конечностей и </a:t>
            </a:r>
            <a:r>
              <a:rPr lang="ru-RU" sz="2400" dirty="0" smtClean="0"/>
              <a:t>ушах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400" b="1" dirty="0"/>
              <a:t>Респираторная форма</a:t>
            </a:r>
            <a:r>
              <a:rPr lang="ru-RU" sz="2400" dirty="0"/>
              <a:t> характеризуется катаральным поражением органов дыхания. Во время болезни собаки обычно утрачивают обоняние, что продолжается до 2-3 месяцев.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656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04664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2400" b="1" dirty="0"/>
              <a:t>Офтальмический синдром</a:t>
            </a:r>
            <a:r>
              <a:rPr lang="ru-RU" sz="2400" dirty="0"/>
              <a:t> проявляется гиперемией и отеком конъюнктивы, обильным истечением из глаз вначале серозно-слизистых, а затем гнойных выделений, образующих в шерсти под глазами «проточины». </a:t>
            </a:r>
            <a:endParaRPr lang="ru-RU" sz="2400" dirty="0" smtClean="0"/>
          </a:p>
          <a:p>
            <a:pPr algn="just"/>
            <a:r>
              <a:rPr lang="ru-RU" sz="2400" b="1" dirty="0"/>
              <a:t>	</a:t>
            </a:r>
            <a:r>
              <a:rPr lang="ru-RU" sz="2400" b="1" dirty="0" smtClean="0"/>
              <a:t>Алиментарный </a:t>
            </a:r>
            <a:r>
              <a:rPr lang="ru-RU" sz="2400" b="1" dirty="0"/>
              <a:t>синдром</a:t>
            </a:r>
            <a:r>
              <a:rPr lang="ru-RU" sz="2400" dirty="0"/>
              <a:t> не имеет патогномоничных признаков, сопровождается катаральным гастроэнтеритом, диареей, потерей аппетита, иногда рвотой, периодическим запором, дегидратацией организма и кахексией.</a:t>
            </a:r>
            <a:endParaRPr lang="ru-RU" sz="2400" b="1" dirty="0"/>
          </a:p>
          <a:p>
            <a:pPr algn="just"/>
            <a:r>
              <a:rPr lang="ru-RU" sz="2400" b="1" dirty="0" smtClean="0"/>
              <a:t>	Нервная </a:t>
            </a:r>
            <a:r>
              <a:rPr lang="ru-RU" sz="2400" b="1" dirty="0"/>
              <a:t>форма</a:t>
            </a:r>
            <a:r>
              <a:rPr lang="ru-RU" sz="2400" dirty="0"/>
              <a:t> чумы начинается с изменения поведения собаки, характеризуется депрессией с периодическим возбуждением, нарушением координации движения, периодическим покачиванием головой. В последующем появляются тонические и клонические судороги отдельных групп мышц, парезы конечностей.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1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858</TotalTime>
  <Words>48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Пупс</dc:creator>
  <cp:lastModifiedBy>User</cp:lastModifiedBy>
  <cp:revision>76</cp:revision>
  <dcterms:created xsi:type="dcterms:W3CDTF">2012-09-18T19:45:03Z</dcterms:created>
  <dcterms:modified xsi:type="dcterms:W3CDTF">2020-10-27T06:46:48Z</dcterms:modified>
</cp:coreProperties>
</file>